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3" r:id="rId2"/>
    <p:sldId id="259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297" r:id="rId11"/>
    <p:sldId id="299" r:id="rId12"/>
    <p:sldId id="300" r:id="rId13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00C"/>
    <a:srgbClr val="044988"/>
    <a:srgbClr val="527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47" autoAdjust="0"/>
    <p:restoredTop sz="80657" autoAdjust="0"/>
  </p:normalViewPr>
  <p:slideViewPr>
    <p:cSldViewPr>
      <p:cViewPr varScale="1">
        <p:scale>
          <a:sx n="90" d="100"/>
          <a:sy n="90" d="100"/>
        </p:scale>
        <p:origin x="-21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8246A-1B35-4356-BD7C-CE6A9CD31295}" type="slidenum">
              <a:rPr lang="it-IT" altLang="it-IT"/>
              <a:pPr/>
              <a:t>‹Nº›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446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4C1852-0632-4004-BF7C-C5C94014D070}" type="slidenum">
              <a:rPr lang="it-IT" altLang="it-IT"/>
              <a:pPr/>
              <a:t>‹Nº›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4666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060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Le influenze prodotte dai BD sul controller sono</a:t>
            </a:r>
            <a:r>
              <a:rPr lang="it-IT" baseline="0" dirty="0" smtClean="0"/>
              <a:t> intercettate mediante il confronto con il data </a:t>
            </a:r>
            <a:r>
              <a:rPr lang="it-IT" baseline="0" dirty="0" err="1" smtClean="0"/>
              <a:t>analyst</a:t>
            </a:r>
            <a:r>
              <a:rPr lang="it-IT" baseline="0" dirty="0" smtClean="0"/>
              <a:t>. Sul presupposto che la sovrapponibilità tra i due ruoli è indice del fatto che il controller come ruolo è investito da un potenziale cambiamento indotto dai BD/BA.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9396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negli anni 70 e 80 il controller era essenzialmente rappresentato come un soggetto caratterizzato da razionalità ed equilibrio;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negli anni 90 tendevano a prevalere preparazione professionale e capacità di azione; 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negli anni più recenti emergono in misura più significativa alcuni tratti personali dei soggetti chiamati a ricoprire il ruolo, tra cui l’edonismo.</a:t>
            </a:r>
            <a:endParaRPr lang="it-IT" altLang="it-IT" sz="12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it-IT" altLang="it-IT" sz="12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MICRO: antecedenti e conseguenze, tra i quali l’intensità del capitale investito, il grado di interdipendenza operativa, il livello di competenza finanziaria dei manager di line, </a:t>
            </a:r>
          </a:p>
          <a:p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il grado di formalizzazione dei processi di pianificazione strategica e di </a:t>
            </a:r>
            <a:r>
              <a:rPr lang="it-IT" altLang="it-IT" sz="12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budgeting</a:t>
            </a:r>
            <a:endParaRPr lang="it-IT" altLang="it-IT" sz="12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it-IT" altLang="it-IT" sz="12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Lucianetti, L. Battista, V. 2015. La manipolazione dei valori di bilancio: pressione del management e tratti personali nell'attività del controller.</a:t>
            </a:r>
          </a:p>
          <a:p>
            <a:r>
              <a:rPr lang="it-IT" altLang="it-IT" sz="12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Culasso</a:t>
            </a:r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F. 2017. Controllo di gestione e controller nelle PMI: nessi criticità e prospettive. Controllo di gestione. Vol. 14 (2), pp. 11-20.</a:t>
            </a:r>
          </a:p>
          <a:p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Di </a:t>
            </a:r>
            <a:r>
              <a:rPr lang="it-IT" altLang="it-IT" sz="12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Fonzo</a:t>
            </a:r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T., Ferruzzi, C. 2015. Da controller a data business </a:t>
            </a:r>
            <a:r>
              <a:rPr lang="it-IT" altLang="it-IT" sz="12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analyst</a:t>
            </a:r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. Controllo di gestione. Vol. 12 (1), pp. 18-24.</a:t>
            </a:r>
          </a:p>
          <a:p>
            <a:endParaRPr lang="it-IT" altLang="it-IT" sz="12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it-IT" altLang="it-IT" sz="12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000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597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tra i quali l’intensità del capitale investito, il grado di interdipendenza operativa, il livello di competenza finanziaria dei manager di line, il grado di formalizzazione dei processi di pianificazione strategica e di </a:t>
            </a:r>
            <a:r>
              <a:rPr lang="it-IT" altLang="it-IT" sz="12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budgeting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0601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 dati raccolti sono essenzialmente di tipo testo, in forma di keyword e descrizioni narrative, entrambi definiti in maniera libera, senza necessariamente ricorrere a formulazioni predefinite, inoltre la compilazione dei vari campi non è obbligatoria, per cui in alcuni casi alcune delle informazioni risultano mancanti.</a:t>
            </a:r>
          </a:p>
          <a:p>
            <a:endParaRPr lang="it-IT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La maggior parte degli annunci per controller e data </a:t>
            </a:r>
            <a:r>
              <a:rPr lang="it-IT" sz="1200" kern="1200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analyst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sono riconducibili agli stessi tre settori, sebbene con ordini inversi di rilevanza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4649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Definizione di concetti verbalmente diversi ma semanticamente simili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6679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Prime 50 competenze associate a controller e data-</a:t>
            </a:r>
            <a:r>
              <a:rPr lang="it-IT" dirty="0" err="1" smtClean="0"/>
              <a:t>analyst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Nei 3 settori il carattere di</a:t>
            </a:r>
            <a:r>
              <a:rPr lang="it-IT" baseline="0" dirty="0" smtClean="0"/>
              <a:t> esperienza minima acquisisce rilevanza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C1852-0632-4004-BF7C-C5C94014D070}" type="slidenum">
              <a:rPr lang="it-IT" altLang="it-IT" smtClean="0"/>
              <a:pPr/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99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34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4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11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95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8160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20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23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19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05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8122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1579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 userDrawn="1"/>
        </p:nvSpPr>
        <p:spPr bwMode="auto">
          <a:xfrm>
            <a:off x="8674100" y="1828800"/>
            <a:ext cx="457200" cy="3581400"/>
          </a:xfrm>
          <a:custGeom>
            <a:avLst/>
            <a:gdLst>
              <a:gd name="T0" fmla="*/ 0 w 288"/>
              <a:gd name="T1" fmla="*/ 2208 h 2256"/>
              <a:gd name="T2" fmla="*/ 288 w 288"/>
              <a:gd name="T3" fmla="*/ 2256 h 2256"/>
              <a:gd name="T4" fmla="*/ 288 w 288"/>
              <a:gd name="T5" fmla="*/ 0 h 2256"/>
              <a:gd name="T6" fmla="*/ 0 w 288"/>
              <a:gd name="T7" fmla="*/ 2208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2256">
                <a:moveTo>
                  <a:pt x="0" y="2208"/>
                </a:moveTo>
                <a:lnTo>
                  <a:pt x="288" y="2256"/>
                </a:lnTo>
                <a:lnTo>
                  <a:pt x="288" y="0"/>
                </a:lnTo>
                <a:lnTo>
                  <a:pt x="0" y="2208"/>
                </a:lnTo>
                <a:close/>
              </a:path>
            </a:pathLst>
          </a:custGeom>
          <a:solidFill>
            <a:srgbClr val="B5D5ED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2" name="Freeform 8"/>
          <p:cNvSpPr>
            <a:spLocks/>
          </p:cNvSpPr>
          <p:nvPr userDrawn="1"/>
        </p:nvSpPr>
        <p:spPr bwMode="auto">
          <a:xfrm>
            <a:off x="0" y="0"/>
            <a:ext cx="990600" cy="6858000"/>
          </a:xfrm>
          <a:custGeom>
            <a:avLst/>
            <a:gdLst>
              <a:gd name="T0" fmla="*/ 192 w 528"/>
              <a:gd name="T1" fmla="*/ 4176 h 4176"/>
              <a:gd name="T2" fmla="*/ 528 w 528"/>
              <a:gd name="T3" fmla="*/ 0 h 4176"/>
              <a:gd name="T4" fmla="*/ 0 w 528"/>
              <a:gd name="T5" fmla="*/ 0 h 4176"/>
              <a:gd name="T6" fmla="*/ 0 w 528"/>
              <a:gd name="T7" fmla="*/ 4176 h 4176"/>
              <a:gd name="T8" fmla="*/ 192 w 528"/>
              <a:gd name="T9" fmla="*/ 417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4176">
                <a:moveTo>
                  <a:pt x="192" y="4176"/>
                </a:moveTo>
                <a:lnTo>
                  <a:pt x="528" y="0"/>
                </a:lnTo>
                <a:lnTo>
                  <a:pt x="0" y="0"/>
                </a:lnTo>
                <a:lnTo>
                  <a:pt x="0" y="4176"/>
                </a:lnTo>
                <a:lnTo>
                  <a:pt x="192" y="4176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2611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341313" y="6510536"/>
            <a:ext cx="323037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it-IT" sz="900" dirty="0" smtClean="0">
                <a:solidFill>
                  <a:srgbClr val="53870D"/>
                </a:solidFill>
                <a:latin typeface="Arial" panose="020B0604020202020204" pitchFamily="34" charset="0"/>
              </a:rPr>
              <a:t>The management accounting profession</a:t>
            </a:r>
            <a:r>
              <a:rPr lang="en-US" altLang="it-IT" sz="900" baseline="0" dirty="0" smtClean="0">
                <a:solidFill>
                  <a:srgbClr val="53870D"/>
                </a:solidFill>
                <a:latin typeface="Arial" panose="020B0604020202020204" pitchFamily="34" charset="0"/>
              </a:rPr>
              <a:t> in the era of BD&amp;A</a:t>
            </a:r>
            <a:endParaRPr lang="it-IT" altLang="it-IT" sz="900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flipV="1">
            <a:off x="152400" y="533400"/>
            <a:ext cx="0" cy="6172200"/>
          </a:xfrm>
          <a:prstGeom prst="line">
            <a:avLst/>
          </a:prstGeom>
          <a:noFill/>
          <a:ln w="9525">
            <a:solidFill>
              <a:srgbClr val="53870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152400" y="533400"/>
            <a:ext cx="8763000" cy="0"/>
          </a:xfrm>
          <a:prstGeom prst="line">
            <a:avLst/>
          </a:prstGeom>
          <a:noFill/>
          <a:ln w="9525">
            <a:solidFill>
              <a:srgbClr val="53870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152400" y="6705600"/>
            <a:ext cx="3528000" cy="0"/>
          </a:xfrm>
          <a:prstGeom prst="line">
            <a:avLst/>
          </a:prstGeom>
          <a:noFill/>
          <a:ln w="9525">
            <a:solidFill>
              <a:srgbClr val="53870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184525" y="5029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t-IT" altLang="it-IT">
              <a:latin typeface="Times" panose="02020603050405020304" pitchFamily="18" charset="0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3870325" y="525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t-IT" altLang="it-IT">
              <a:latin typeface="Times" panose="02020603050405020304" pitchFamily="18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3507755" y="6564313"/>
            <a:ext cx="360363" cy="152400"/>
          </a:xfrm>
          <a:prstGeom prst="rect">
            <a:avLst/>
          </a:prstGeom>
          <a:solidFill>
            <a:srgbClr val="5387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3491880" y="6521450"/>
            <a:ext cx="3762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eaLnBrk="0" hangingPunct="0"/>
            <a:fld id="{6A79B87C-3FDC-4C24-9917-A04BC36BE682}" type="slidenum">
              <a:rPr lang="it-IT" altLang="it-IT" sz="1000">
                <a:solidFill>
                  <a:schemeClr val="bg1"/>
                </a:solidFill>
                <a:latin typeface="Arial Black" panose="020B0A04020102020204" pitchFamily="34" charset="0"/>
              </a:rPr>
              <a:pPr algn="r" eaLnBrk="0" hangingPunct="0"/>
              <a:t>‹Nº›</a:t>
            </a:fld>
            <a:endParaRPr lang="it-IT" altLang="it-IT" sz="1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 rot="16200000">
            <a:off x="-2324837" y="3240187"/>
            <a:ext cx="52434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t-IT" sz="1400" b="1" dirty="0" smtClean="0">
                <a:solidFill>
                  <a:srgbClr val="C6C6C6"/>
                </a:solidFill>
                <a:latin typeface="Arial" panose="020B0604020202020204" pitchFamily="34" charset="0"/>
              </a:rPr>
              <a:t>44th World Continuous Auditing and Reporting Symposium</a:t>
            </a:r>
            <a:endParaRPr lang="it-IT" altLang="it-IT" sz="1400" dirty="0">
              <a:latin typeface="Arial" panose="020B0604020202020204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 rot="-5400000">
            <a:off x="8261798" y="4301252"/>
            <a:ext cx="151676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it-IT" altLang="it-IT" sz="1000" dirty="0" smtClean="0">
                <a:solidFill>
                  <a:srgbClr val="044988"/>
                </a:solidFill>
                <a:latin typeface="BlairMdITC TT" pitchFamily="2" charset="0"/>
              </a:rPr>
              <a:t>Castellano – Del Gobbo</a:t>
            </a:r>
            <a:endParaRPr lang="it-IT" altLang="it-IT" sz="1000" dirty="0">
              <a:solidFill>
                <a:srgbClr val="044988"/>
              </a:solidFill>
              <a:latin typeface="BlairMdITC T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394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Freeform 6"/>
          <p:cNvSpPr>
            <a:spLocks/>
          </p:cNvSpPr>
          <p:nvPr/>
        </p:nvSpPr>
        <p:spPr bwMode="auto">
          <a:xfrm>
            <a:off x="8001000" y="-73218"/>
            <a:ext cx="1143000" cy="5410200"/>
          </a:xfrm>
          <a:custGeom>
            <a:avLst/>
            <a:gdLst>
              <a:gd name="T0" fmla="*/ 384 w 720"/>
              <a:gd name="T1" fmla="*/ 0 h 3408"/>
              <a:gd name="T2" fmla="*/ 0 w 720"/>
              <a:gd name="T3" fmla="*/ 3360 h 3408"/>
              <a:gd name="T4" fmla="*/ 720 w 720"/>
              <a:gd name="T5" fmla="*/ 3408 h 3408"/>
              <a:gd name="T6" fmla="*/ 720 w 720"/>
              <a:gd name="T7" fmla="*/ 0 h 3408"/>
              <a:gd name="T8" fmla="*/ 384 w 720"/>
              <a:gd name="T9" fmla="*/ 0 h 3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3408">
                <a:moveTo>
                  <a:pt x="384" y="0"/>
                </a:moveTo>
                <a:lnTo>
                  <a:pt x="0" y="3360"/>
                </a:lnTo>
                <a:lnTo>
                  <a:pt x="720" y="3408"/>
                </a:lnTo>
                <a:lnTo>
                  <a:pt x="720" y="0"/>
                </a:lnTo>
                <a:lnTo>
                  <a:pt x="384" y="0"/>
                </a:lnTo>
                <a:close/>
              </a:path>
            </a:pathLst>
          </a:custGeom>
          <a:solidFill>
            <a:srgbClr val="B5D5ED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6669088"/>
            <a:ext cx="323850" cy="188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0488" name="Picture 8" descr="cherubi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0007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499221" y="3089285"/>
            <a:ext cx="67688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it-IT" b="1" dirty="0">
                <a:solidFill>
                  <a:srgbClr val="53870D"/>
                </a:solidFill>
                <a:latin typeface="Arial" panose="020B0604020202020204" pitchFamily="34" charset="0"/>
              </a:rPr>
              <a:t>Big Data Analytics: utilizing Text Mining to monitor the development of competences in the management accounting profession.</a:t>
            </a:r>
            <a:endParaRPr lang="it-IT" altLang="it-IT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043608" y="2025650"/>
            <a:ext cx="107950" cy="107950"/>
          </a:xfrm>
          <a:prstGeom prst="rect">
            <a:avLst/>
          </a:prstGeom>
          <a:solidFill>
            <a:srgbClr val="0449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19808" y="2060575"/>
            <a:ext cx="0" cy="1368425"/>
          </a:xfrm>
          <a:prstGeom prst="line">
            <a:avLst/>
          </a:prstGeom>
          <a:noFill/>
          <a:ln w="9525">
            <a:solidFill>
              <a:srgbClr val="0449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348408" y="3276600"/>
            <a:ext cx="107950" cy="107950"/>
          </a:xfrm>
          <a:prstGeom prst="rect">
            <a:avLst/>
          </a:prstGeom>
          <a:solidFill>
            <a:srgbClr val="5387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196008" y="3276600"/>
            <a:ext cx="107950" cy="107950"/>
          </a:xfrm>
          <a:prstGeom prst="rect">
            <a:avLst/>
          </a:prstGeom>
          <a:solidFill>
            <a:srgbClr val="5387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119808" y="3429000"/>
            <a:ext cx="381000" cy="0"/>
          </a:xfrm>
          <a:prstGeom prst="line">
            <a:avLst/>
          </a:prstGeom>
          <a:noFill/>
          <a:ln w="9525">
            <a:solidFill>
              <a:srgbClr val="0449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5530801" y="5445224"/>
            <a:ext cx="312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Del Gobbo</a:t>
            </a:r>
          </a:p>
          <a:p>
            <a:pPr algn="r"/>
            <a:r>
              <a:rPr lang="it-IT" sz="2000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roberto.delgobbo@unipi.it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68367" y="5426401"/>
            <a:ext cx="30844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000" b="1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Nicola Castellano</a:t>
            </a:r>
          </a:p>
          <a:p>
            <a:pPr algn="l"/>
            <a:r>
              <a:rPr lang="it-IT" sz="2000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nicola.castellano@unipi.it</a:t>
            </a:r>
            <a:endParaRPr lang="it-IT" sz="2000" dirty="0">
              <a:solidFill>
                <a:srgbClr val="0449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71600" y="6191393"/>
            <a:ext cx="7391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it-IT" sz="2000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Pisa – </a:t>
            </a:r>
            <a:r>
              <a:rPr lang="it-IT" sz="2000" dirty="0" err="1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it-IT" sz="2000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r>
              <a:rPr lang="it-IT" sz="2000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Management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119808" y="1856860"/>
            <a:ext cx="67121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it-IT" sz="1800" b="1" dirty="0">
                <a:solidFill>
                  <a:srgbClr val="044988"/>
                </a:solidFill>
                <a:latin typeface="Arial" panose="020B0604020202020204" pitchFamily="34" charset="0"/>
              </a:rPr>
              <a:t>44th World Continuous Auditing and Reporting Symposium</a:t>
            </a:r>
            <a:endParaRPr lang="it-IT" altLang="it-IT" sz="1800" b="1" dirty="0">
              <a:solidFill>
                <a:srgbClr val="044988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62038" y="188640"/>
            <a:ext cx="4651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Co-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Occurrence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 Analysis (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Competencies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)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611560" y="548680"/>
            <a:ext cx="8352928" cy="5976663"/>
            <a:chOff x="611560" y="548680"/>
            <a:chExt cx="8352928" cy="5976663"/>
          </a:xfrm>
        </p:grpSpPr>
        <p:pic>
          <p:nvPicPr>
            <p:cNvPr id="2" name="Immagine 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548680"/>
              <a:ext cx="8352928" cy="5976663"/>
            </a:xfrm>
            <a:prstGeom prst="rect">
              <a:avLst/>
            </a:prstGeom>
          </p:spPr>
        </p:pic>
        <p:sp>
          <p:nvSpPr>
            <p:cNvPr id="8" name="Figura a mano libera 7"/>
            <p:cNvSpPr/>
            <p:nvPr/>
          </p:nvSpPr>
          <p:spPr bwMode="auto">
            <a:xfrm>
              <a:off x="3021058" y="1322164"/>
              <a:ext cx="1879669" cy="1879764"/>
            </a:xfrm>
            <a:custGeom>
              <a:avLst/>
              <a:gdLst>
                <a:gd name="connsiteX0" fmla="*/ 987271 w 1879669"/>
                <a:gd name="connsiteY0" fmla="*/ 99540 h 1879764"/>
                <a:gd name="connsiteX1" fmla="*/ 1344263 w 1879669"/>
                <a:gd name="connsiteY1" fmla="*/ 5595 h 1879764"/>
                <a:gd name="connsiteX2" fmla="*/ 1563468 w 1879669"/>
                <a:gd name="connsiteY2" fmla="*/ 268641 h 1879764"/>
                <a:gd name="connsiteX3" fmla="*/ 1150109 w 1879669"/>
                <a:gd name="connsiteY3" fmla="*/ 750894 h 1879764"/>
                <a:gd name="connsiteX4" fmla="*/ 1043638 w 1879669"/>
                <a:gd name="connsiteY4" fmla="*/ 1183041 h 1879764"/>
                <a:gd name="connsiteX5" fmla="*/ 1776410 w 1879669"/>
                <a:gd name="connsiteY5" fmla="*/ 1433562 h 1879764"/>
                <a:gd name="connsiteX6" fmla="*/ 1776410 w 1879669"/>
                <a:gd name="connsiteY6" fmla="*/ 1859447 h 1879764"/>
                <a:gd name="connsiteX7" fmla="*/ 862010 w 1879669"/>
                <a:gd name="connsiteY7" fmla="*/ 1746713 h 1879764"/>
                <a:gd name="connsiteX8" fmla="*/ 22767 w 1879669"/>
                <a:gd name="connsiteY8" fmla="*/ 1183041 h 1879764"/>
                <a:gd name="connsiteX9" fmla="*/ 304602 w 1879669"/>
                <a:gd name="connsiteY9" fmla="*/ 224800 h 1879764"/>
                <a:gd name="connsiteX10" fmla="*/ 987271 w 1879669"/>
                <a:gd name="connsiteY10" fmla="*/ 99540 h 187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9669" h="1879764">
                  <a:moveTo>
                    <a:pt x="987271" y="99540"/>
                  </a:moveTo>
                  <a:cubicBezTo>
                    <a:pt x="1160548" y="63006"/>
                    <a:pt x="1248230" y="-22588"/>
                    <a:pt x="1344263" y="5595"/>
                  </a:cubicBezTo>
                  <a:cubicBezTo>
                    <a:pt x="1440296" y="33778"/>
                    <a:pt x="1595827" y="144425"/>
                    <a:pt x="1563468" y="268641"/>
                  </a:cubicBezTo>
                  <a:cubicBezTo>
                    <a:pt x="1531109" y="392857"/>
                    <a:pt x="1236747" y="598494"/>
                    <a:pt x="1150109" y="750894"/>
                  </a:cubicBezTo>
                  <a:cubicBezTo>
                    <a:pt x="1063471" y="903294"/>
                    <a:pt x="939254" y="1069263"/>
                    <a:pt x="1043638" y="1183041"/>
                  </a:cubicBezTo>
                  <a:cubicBezTo>
                    <a:pt x="1148022" y="1296819"/>
                    <a:pt x="1654281" y="1320828"/>
                    <a:pt x="1776410" y="1433562"/>
                  </a:cubicBezTo>
                  <a:cubicBezTo>
                    <a:pt x="1898539" y="1546296"/>
                    <a:pt x="1928810" y="1807255"/>
                    <a:pt x="1776410" y="1859447"/>
                  </a:cubicBezTo>
                  <a:cubicBezTo>
                    <a:pt x="1624010" y="1911639"/>
                    <a:pt x="1154284" y="1859447"/>
                    <a:pt x="862010" y="1746713"/>
                  </a:cubicBezTo>
                  <a:cubicBezTo>
                    <a:pt x="569736" y="1633979"/>
                    <a:pt x="115668" y="1436693"/>
                    <a:pt x="22767" y="1183041"/>
                  </a:cubicBezTo>
                  <a:cubicBezTo>
                    <a:pt x="-70134" y="929389"/>
                    <a:pt x="140720" y="408515"/>
                    <a:pt x="304602" y="224800"/>
                  </a:cubicBezTo>
                  <a:cubicBezTo>
                    <a:pt x="468484" y="41085"/>
                    <a:pt x="813994" y="136074"/>
                    <a:pt x="987271" y="99540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Figura a mano libera 8"/>
            <p:cNvSpPr/>
            <p:nvPr/>
          </p:nvSpPr>
          <p:spPr bwMode="auto">
            <a:xfrm>
              <a:off x="3239717" y="4652441"/>
              <a:ext cx="1415383" cy="1122396"/>
            </a:xfrm>
            <a:custGeom>
              <a:avLst/>
              <a:gdLst>
                <a:gd name="connsiteX0" fmla="*/ 142310 w 1415383"/>
                <a:gd name="connsiteY0" fmla="*/ 226447 h 1122396"/>
                <a:gd name="connsiteX1" fmla="*/ 449198 w 1415383"/>
                <a:gd name="connsiteY1" fmla="*/ 978 h 1122396"/>
                <a:gd name="connsiteX2" fmla="*/ 975291 w 1415383"/>
                <a:gd name="connsiteY2" fmla="*/ 157554 h 1122396"/>
                <a:gd name="connsiteX3" fmla="*/ 900135 w 1415383"/>
                <a:gd name="connsiteY3" fmla="*/ 458178 h 1122396"/>
                <a:gd name="connsiteX4" fmla="*/ 1407439 w 1415383"/>
                <a:gd name="connsiteY4" fmla="*/ 821433 h 1122396"/>
                <a:gd name="connsiteX5" fmla="*/ 1125604 w 1415383"/>
                <a:gd name="connsiteY5" fmla="*/ 1115795 h 1122396"/>
                <a:gd name="connsiteX6" fmla="*/ 67154 w 1415383"/>
                <a:gd name="connsiteY6" fmla="*/ 959219 h 1122396"/>
                <a:gd name="connsiteX7" fmla="*/ 142310 w 1415383"/>
                <a:gd name="connsiteY7" fmla="*/ 226447 h 1122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15383" h="1122396">
                  <a:moveTo>
                    <a:pt x="142310" y="226447"/>
                  </a:moveTo>
                  <a:cubicBezTo>
                    <a:pt x="205984" y="66740"/>
                    <a:pt x="310368" y="12460"/>
                    <a:pt x="449198" y="978"/>
                  </a:cubicBezTo>
                  <a:cubicBezTo>
                    <a:pt x="588028" y="-10504"/>
                    <a:pt x="900135" y="81354"/>
                    <a:pt x="975291" y="157554"/>
                  </a:cubicBezTo>
                  <a:cubicBezTo>
                    <a:pt x="1050447" y="233754"/>
                    <a:pt x="828110" y="347532"/>
                    <a:pt x="900135" y="458178"/>
                  </a:cubicBezTo>
                  <a:cubicBezTo>
                    <a:pt x="972160" y="568824"/>
                    <a:pt x="1369861" y="711830"/>
                    <a:pt x="1407439" y="821433"/>
                  </a:cubicBezTo>
                  <a:cubicBezTo>
                    <a:pt x="1445017" y="931036"/>
                    <a:pt x="1348985" y="1092831"/>
                    <a:pt x="1125604" y="1115795"/>
                  </a:cubicBezTo>
                  <a:cubicBezTo>
                    <a:pt x="902223" y="1138759"/>
                    <a:pt x="228949" y="1105356"/>
                    <a:pt x="67154" y="959219"/>
                  </a:cubicBezTo>
                  <a:cubicBezTo>
                    <a:pt x="-94641" y="813082"/>
                    <a:pt x="78636" y="386154"/>
                    <a:pt x="142310" y="226447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622787" y="548680"/>
            <a:ext cx="8352928" cy="5919694"/>
            <a:chOff x="611560" y="556470"/>
            <a:chExt cx="8352928" cy="5919694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556470"/>
              <a:ext cx="8352928" cy="5919694"/>
            </a:xfrm>
            <a:prstGeom prst="rect">
              <a:avLst/>
            </a:prstGeom>
          </p:spPr>
        </p:pic>
        <p:sp>
          <p:nvSpPr>
            <p:cNvPr id="5" name="CasellaDiTesto 4"/>
            <p:cNvSpPr txBox="1"/>
            <p:nvPr/>
          </p:nvSpPr>
          <p:spPr>
            <a:xfrm>
              <a:off x="3699652" y="980729"/>
              <a:ext cx="503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888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62038" y="188640"/>
            <a:ext cx="4587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>
                <a:solidFill>
                  <a:srgbClr val="53870D"/>
                </a:solidFill>
                <a:latin typeface="Arial" panose="020B0604020202020204" pitchFamily="34" charset="0"/>
              </a:rPr>
              <a:t>Co-</a:t>
            </a:r>
            <a:r>
              <a:rPr lang="it-IT" altLang="it-IT" sz="1800" b="1" dirty="0" err="1">
                <a:solidFill>
                  <a:srgbClr val="53870D"/>
                </a:solidFill>
                <a:latin typeface="Arial" panose="020B0604020202020204" pitchFamily="34" charset="0"/>
              </a:rPr>
              <a:t>Occurrence</a:t>
            </a:r>
            <a:r>
              <a:rPr lang="it-IT" altLang="it-IT" sz="1800" b="1" dirty="0">
                <a:solidFill>
                  <a:srgbClr val="53870D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Analysis (Job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functions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)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53" y="562097"/>
            <a:ext cx="7434748" cy="5920091"/>
          </a:xfrm>
          <a:prstGeom prst="rect">
            <a:avLst/>
          </a:prstGeom>
        </p:spPr>
      </p:pic>
      <p:grpSp>
        <p:nvGrpSpPr>
          <p:cNvPr id="6" name="Gruppo 5"/>
          <p:cNvGrpSpPr/>
          <p:nvPr/>
        </p:nvGrpSpPr>
        <p:grpSpPr>
          <a:xfrm>
            <a:off x="611560" y="548680"/>
            <a:ext cx="8240275" cy="6144482"/>
            <a:chOff x="2180471" y="556935"/>
            <a:chExt cx="8240275" cy="6144482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0471" y="556935"/>
              <a:ext cx="8240275" cy="6144482"/>
            </a:xfrm>
            <a:prstGeom prst="rect">
              <a:avLst/>
            </a:prstGeom>
          </p:spPr>
        </p:pic>
        <p:sp>
          <p:nvSpPr>
            <p:cNvPr id="5" name="CasellaDiTesto 4"/>
            <p:cNvSpPr txBox="1"/>
            <p:nvPr/>
          </p:nvSpPr>
          <p:spPr>
            <a:xfrm>
              <a:off x="5139812" y="1196752"/>
              <a:ext cx="4988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254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55322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Conclusions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,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limitations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 and future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development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620688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44988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Weak signals of convergence between management accountant and data analyst (soft-skills and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behavioral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issues)</a:t>
            </a:r>
          </a:p>
          <a:p>
            <a:pPr marL="342900" indent="-342900" algn="just">
              <a:buClr>
                <a:srgbClr val="044988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analyst and management accountant are assumed to hold specific competencies: data analysis vs management information systems. The distance between the two roles is wider when comparing the  job functions).</a:t>
            </a:r>
          </a:p>
          <a:p>
            <a:pPr marL="342900" indent="-342900" algn="just">
              <a:buClr>
                <a:srgbClr val="044988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differences between the two roles vary considering the industry (particularly for what concern the competencies). Further analysis are deserved on multi-country data.</a:t>
            </a:r>
          </a:p>
          <a:p>
            <a:pPr marL="342900" indent="-342900" algn="just">
              <a:buClr>
                <a:srgbClr val="044988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convergence between controller and data-analyst may be favoured by developing inter-disciplinary university programs.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4221088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4E800C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job description may not be accurate in describing what the management accounting/data analyst will be requested to do in the company. The analysis might be complemented through case studies.</a:t>
            </a:r>
          </a:p>
          <a:p>
            <a:pPr marL="342900" indent="-342900" algn="just">
              <a:buClr>
                <a:srgbClr val="4E800C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industry is considered only at a very general level. More detailed analysis could shed additional lights.</a:t>
            </a:r>
          </a:p>
          <a:p>
            <a:pPr marL="342900" indent="-342900" algn="just">
              <a:buClr>
                <a:srgbClr val="4E800C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situational factors might be included in the analysis.</a:t>
            </a:r>
          </a:p>
        </p:txBody>
      </p:sp>
    </p:spTree>
    <p:extLst>
      <p:ext uri="{BB962C8B-B14F-4D97-AF65-F5344CB8AC3E}">
        <p14:creationId xmlns:p14="http://schemas.microsoft.com/office/powerpoint/2010/main" val="6950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2038" y="187603"/>
            <a:ext cx="1120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Abstract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6240" name="Text Box 96"/>
          <p:cNvSpPr txBox="1">
            <a:spLocks noChangeArrowheads="1"/>
          </p:cNvSpPr>
          <p:nvPr/>
        </p:nvSpPr>
        <p:spPr bwMode="auto">
          <a:xfrm>
            <a:off x="827584" y="702572"/>
            <a:ext cx="7848872" cy="491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Purpose (I)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: to investigate skills/competencies and responsibilities related to the </a:t>
            </a: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management accounting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profession, in order to In order to check for development of competences triggered by </a:t>
            </a: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Big Data and Business Analytics (BD&amp;A)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Explorative study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based on the comparison of job advertisings posted on </a:t>
            </a:r>
            <a:r>
              <a:rPr lang="en-GB" altLang="it-IT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Linkedin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for positions of </a:t>
            </a: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management accountants 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and </a:t>
            </a:r>
            <a:r>
              <a:rPr lang="en-GB" altLang="it-IT" sz="2000" b="1" dirty="0" smtClean="0">
                <a:solidFill>
                  <a:srgbClr val="4E800C"/>
                </a:solidFill>
                <a:latin typeface="Arial" panose="020B0604020202020204" pitchFamily="34" charset="0"/>
              </a:rPr>
              <a:t>data analysts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. Analysis of differences and similarities.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endParaRPr lang="en-GB" altLang="it-IT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Purpose (II)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: preliminary investigations about contingency factors that could impact on the convergence between the two roles (industry, seniority, etc.)</a:t>
            </a:r>
          </a:p>
          <a:p>
            <a:pPr algn="just" eaLnBrk="0" hangingPunct="0">
              <a:lnSpc>
                <a:spcPct val="120000"/>
              </a:lnSpc>
              <a:spcBef>
                <a:spcPts val="0"/>
              </a:spcBef>
            </a:pPr>
            <a:endParaRPr lang="en-GB" altLang="it-IT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46987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The management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accountant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 in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literature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96"/>
          <p:cNvSpPr txBox="1">
            <a:spLocks noChangeArrowheads="1"/>
          </p:cNvSpPr>
          <p:nvPr/>
        </p:nvSpPr>
        <p:spPr bwMode="auto">
          <a:xfrm>
            <a:off x="467544" y="548680"/>
            <a:ext cx="8424936" cy="449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1800" dirty="0" smtClean="0">
                <a:latin typeface="Arial" panose="020B0604020202020204" pitchFamily="34" charset="0"/>
              </a:rPr>
              <a:t>Research involving the management accountant role can be classified into three main research streams: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18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Accounting education:</a:t>
            </a:r>
            <a:r>
              <a:rPr lang="en-GB" altLang="it-IT" sz="1800" dirty="0" smtClean="0">
                <a:latin typeface="Arial" panose="020B0604020202020204" pitchFamily="34" charset="0"/>
              </a:rPr>
              <a:t> Trends in professional requirements (technical, relational, etc.) for the accounting professions are explored with the purpose to develop coherent educational programs 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(Palmer et al. 2004; </a:t>
            </a:r>
            <a:r>
              <a:rPr lang="en-GB" altLang="it-IT" sz="18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Howcroft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2017). 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18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Macro-perspective: </a:t>
            </a:r>
            <a:r>
              <a:rPr lang="en-GB" altLang="it-IT" sz="1800" dirty="0" smtClean="0">
                <a:latin typeface="Arial" panose="020B0604020202020204" pitchFamily="34" charset="0"/>
              </a:rPr>
              <a:t>The management accountant role is investigated in association with social, cultural or individual factors 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GB" altLang="it-IT" sz="18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Granlund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 e </a:t>
            </a:r>
            <a:r>
              <a:rPr lang="en-GB" altLang="it-IT" sz="18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Lukka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1998; </a:t>
            </a:r>
            <a:r>
              <a:rPr lang="en-GB" altLang="it-IT" sz="18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Baldvinsdottir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 et al., 2010). </a:t>
            </a:r>
            <a:endParaRPr lang="en-GB" altLang="it-IT" sz="1800" b="1" dirty="0" smtClean="0">
              <a:latin typeface="Arial" panose="020B0604020202020204" pitchFamily="34" charset="0"/>
            </a:endParaRP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18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Micro-perspective: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 scholars investigate the management accountant within its operating environment giving emphasis to the interactions with operating managers (Byrne e Pierce, 2007) or to the situational factors associated to different levels of involvement in decision making (</a:t>
            </a:r>
            <a:r>
              <a:rPr lang="en-GB" altLang="it-IT" sz="18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Zoni</a:t>
            </a:r>
            <a:r>
              <a:rPr lang="en-GB" altLang="it-IT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 e Merchant, 2007).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52287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The impact of IT on Management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Accountants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96"/>
          <p:cNvSpPr txBox="1">
            <a:spLocks noChangeArrowheads="1"/>
          </p:cNvSpPr>
          <p:nvPr/>
        </p:nvSpPr>
        <p:spPr bwMode="auto">
          <a:xfrm>
            <a:off x="539552" y="692696"/>
            <a:ext cx="828092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IT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is one of the main factors associated to management accounting innovation (</a:t>
            </a:r>
            <a:r>
              <a:rPr lang="en-GB" altLang="it-IT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Halbouni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e </a:t>
            </a:r>
            <a:r>
              <a:rPr lang="en-GB" altLang="it-IT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Nour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2014) and </a:t>
            </a:r>
            <a:r>
              <a:rPr lang="en-GB" altLang="it-IT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emplyers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ask for the development of </a:t>
            </a: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suitable competences 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en-GB" altLang="it-IT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Spraakman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et al. 2015). 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Technological contingency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: management accountants working in companies that are implementing </a:t>
            </a: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ERP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have to adjust their competencies (Azan e </a:t>
            </a:r>
            <a:r>
              <a:rPr lang="en-GB" altLang="it-IT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Bollecker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, 2011).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Big Data/Business Analytics (BD/BA)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do actually represent the extreme innovation of IT and managers perceive them as much more useful when used in strategic rather than in operating decision making. (Castellano et al., 2017).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endParaRPr lang="en-GB" altLang="it-IT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2416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Research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Questions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96"/>
          <p:cNvSpPr txBox="1">
            <a:spLocks noChangeArrowheads="1"/>
          </p:cNvSpPr>
          <p:nvPr/>
        </p:nvSpPr>
        <p:spPr bwMode="auto">
          <a:xfrm>
            <a:off x="539552" y="764704"/>
            <a:ext cx="828092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endParaRPr lang="en-GB" altLang="it-IT" sz="2000" i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1.a Are BD/BA triggering a development in the </a:t>
            </a:r>
            <a:r>
              <a:rPr lang="en-GB" altLang="it-IT" sz="2000" b="1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competencies</a:t>
            </a:r>
            <a:r>
              <a:rPr lang="en-GB" altLang="it-IT" sz="2000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requested to management accountants?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1.b </a:t>
            </a:r>
            <a:r>
              <a:rPr lang="en-GB" altLang="it-IT" sz="2000" i="1" dirty="0">
                <a:solidFill>
                  <a:srgbClr val="333333"/>
                </a:solidFill>
                <a:latin typeface="Arial" panose="020B0604020202020204" pitchFamily="34" charset="0"/>
              </a:rPr>
              <a:t>Are BD/BA triggering a development in the </a:t>
            </a:r>
            <a:r>
              <a:rPr lang="en-GB" altLang="it-IT" sz="2000" b="1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functions</a:t>
            </a:r>
            <a:r>
              <a:rPr lang="en-GB" altLang="it-IT" sz="2000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>
                <a:solidFill>
                  <a:srgbClr val="333333"/>
                </a:solidFill>
                <a:latin typeface="Arial" panose="020B0604020202020204" pitchFamily="34" charset="0"/>
              </a:rPr>
              <a:t>covered by management accountants?</a:t>
            </a:r>
            <a:endParaRPr lang="en-GB" altLang="it-IT" sz="2000" i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i="1" dirty="0" smtClean="0">
                <a:solidFill>
                  <a:srgbClr val="333333"/>
                </a:solidFill>
                <a:latin typeface="Arial" panose="020B0604020202020204" pitchFamily="34" charset="0"/>
              </a:rPr>
              <a:t>2. Do competencies and functions vary according to some situational factors (industry)?</a:t>
            </a:r>
          </a:p>
          <a:p>
            <a:pPr algn="just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Competencies and functions of </a:t>
            </a:r>
            <a:r>
              <a:rPr lang="en-GB" altLang="it-IT" sz="2000" b="1" dirty="0" smtClean="0">
                <a:solidFill>
                  <a:srgbClr val="044988"/>
                </a:solidFill>
                <a:latin typeface="Arial" panose="020B0604020202020204" pitchFamily="34" charset="0"/>
              </a:rPr>
              <a:t>management accountants </a:t>
            </a:r>
            <a:r>
              <a:rPr lang="en-GB" altLang="it-IT" sz="2000" dirty="0" smtClean="0">
                <a:latin typeface="Arial" panose="020B0604020202020204" pitchFamily="34" charset="0"/>
              </a:rPr>
              <a:t>are compared to those of </a:t>
            </a:r>
            <a:r>
              <a:rPr lang="en-GB" altLang="it-IT" sz="2000" b="1" dirty="0" smtClean="0">
                <a:solidFill>
                  <a:srgbClr val="4E800C"/>
                </a:solidFill>
                <a:latin typeface="Arial" panose="020B0604020202020204" pitchFamily="34" charset="0"/>
              </a:rPr>
              <a:t>data analysts </a:t>
            </a:r>
            <a:r>
              <a:rPr lang="en-GB" altLang="it-IT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in order to check for differences and similarities.</a:t>
            </a:r>
            <a:endParaRPr lang="en-GB" altLang="it-IT" sz="20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18902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Data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collection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836709"/>
            <a:ext cx="842493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Job advertisings posted on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(April 2018) for searching for management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accounants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(392) and Data Analyst (77) in Italy.</a:t>
            </a:r>
          </a:p>
          <a:p>
            <a:pPr algn="just">
              <a:spcBef>
                <a:spcPts val="600"/>
              </a:spcBef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collected: Recruiting Company (or appointed recruitment company); industry; job description; requested attributes; seniority-level; employment type (full-time/part-time).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399162"/>
              </p:ext>
            </p:extLst>
          </p:nvPr>
        </p:nvGraphicFramePr>
        <p:xfrm>
          <a:off x="467544" y="2420888"/>
          <a:ext cx="8424938" cy="4041405"/>
        </p:xfrm>
        <a:graphic>
          <a:graphicData uri="http://schemas.openxmlformats.org/drawingml/2006/table">
            <a:tbl>
              <a:tblPr/>
              <a:tblGrid>
                <a:gridCol w="2952330">
                  <a:extLst>
                    <a:ext uri="{9D8B030D-6E8A-4147-A177-3AD203B41FA5}">
                      <a16:colId xmlns:a16="http://schemas.microsoft.com/office/drawing/2014/main" xmlns="" val="3031723425"/>
                    </a:ext>
                  </a:extLst>
                </a:gridCol>
                <a:gridCol w="716595">
                  <a:extLst>
                    <a:ext uri="{9D8B030D-6E8A-4147-A177-3AD203B41FA5}">
                      <a16:colId xmlns:a16="http://schemas.microsoft.com/office/drawing/2014/main" xmlns="" val="2113361821"/>
                    </a:ext>
                  </a:extLst>
                </a:gridCol>
                <a:gridCol w="435531">
                  <a:extLst>
                    <a:ext uri="{9D8B030D-6E8A-4147-A177-3AD203B41FA5}">
                      <a16:colId xmlns:a16="http://schemas.microsoft.com/office/drawing/2014/main" xmlns="" val="341030555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3860571286"/>
                    </a:ext>
                  </a:extLst>
                </a:gridCol>
                <a:gridCol w="1036569">
                  <a:extLst>
                    <a:ext uri="{9D8B030D-6E8A-4147-A177-3AD203B41FA5}">
                      <a16:colId xmlns:a16="http://schemas.microsoft.com/office/drawing/2014/main" xmlns="" val="2514202381"/>
                    </a:ext>
                  </a:extLst>
                </a:gridCol>
                <a:gridCol w="475601">
                  <a:extLst>
                    <a:ext uri="{9D8B030D-6E8A-4147-A177-3AD203B41FA5}">
                      <a16:colId xmlns:a16="http://schemas.microsoft.com/office/drawing/2014/main" xmlns="" val="3657855129"/>
                    </a:ext>
                  </a:extLst>
                </a:gridCol>
              </a:tblGrid>
              <a:tr h="30636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44988"/>
                          </a:solidFill>
                          <a:effectLst/>
                          <a:latin typeface="Arial" panose="020B0604020202020204" pitchFamily="34" charset="0"/>
                        </a:rPr>
                        <a:t>Management Accountant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4E800C"/>
                          </a:solidFill>
                          <a:effectLst/>
                          <a:latin typeface="Arial" panose="020B0604020202020204" pitchFamily="34" charset="0"/>
                        </a:rPr>
                        <a:t>Data Analyst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5716409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44988"/>
                          </a:solidFill>
                          <a:effectLst/>
                          <a:latin typeface="Arial" panose="020B0604020202020204" pitchFamily="34" charset="0"/>
                        </a:rPr>
                        <a:t>Job Advertisings </a:t>
                      </a:r>
                      <a:r>
                        <a:rPr lang="it-IT" sz="1600" b="1" i="0" u="none" strike="noStrike" dirty="0" smtClean="0">
                          <a:solidFill>
                            <a:srgbClr val="044988"/>
                          </a:solidFill>
                          <a:effectLst/>
                          <a:latin typeface="Arial" panose="020B0604020202020204" pitchFamily="34" charset="0"/>
                        </a:rPr>
                        <a:t>nr.:</a:t>
                      </a:r>
                      <a:endParaRPr lang="it-IT" sz="1600" b="1" i="0" u="none" strike="noStrike" dirty="0">
                        <a:solidFill>
                          <a:srgbClr val="04498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44988"/>
                          </a:solidFill>
                          <a:effectLst/>
                          <a:latin typeface="Arial" panose="020B0604020202020204" pitchFamily="34" charset="0"/>
                        </a:rPr>
                        <a:t>392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4E800C"/>
                          </a:solidFill>
                          <a:effectLst/>
                          <a:latin typeface="Arial" panose="020B0604020202020204" pitchFamily="34" charset="0"/>
                        </a:rPr>
                        <a:t>Job </a:t>
                      </a:r>
                      <a:r>
                        <a:rPr lang="it-IT" sz="1600" b="1" i="0" u="none" strike="noStrike" dirty="0">
                          <a:solidFill>
                            <a:srgbClr val="4E800C"/>
                          </a:solidFill>
                          <a:effectLst/>
                          <a:latin typeface="Arial" panose="020B0604020202020204" pitchFamily="34" charset="0"/>
                        </a:rPr>
                        <a:t>Advertisings </a:t>
                      </a:r>
                      <a:r>
                        <a:rPr lang="it-IT" sz="1600" b="1" i="0" u="none" strike="noStrike" dirty="0" smtClean="0">
                          <a:solidFill>
                            <a:srgbClr val="4E800C"/>
                          </a:solidFill>
                          <a:effectLst/>
                          <a:latin typeface="Arial" panose="020B0604020202020204" pitchFamily="34" charset="0"/>
                        </a:rPr>
                        <a:t>nr.:</a:t>
                      </a:r>
                      <a:endParaRPr lang="it-IT" sz="1600" b="1" i="0" u="none" strike="noStrike" dirty="0">
                        <a:solidFill>
                          <a:srgbClr val="4E800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4E800C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1524079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Industry (most relevant)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Industry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most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relevant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6410311"/>
                  </a:ext>
                </a:extLst>
              </a:tr>
              <a:tr h="6087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 &amp; Electronic Manufacturing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Technology &amp; Services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1572452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 and advertising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&amp; Electronic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5683921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Technology &amp; Services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 and advertising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1639255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Seniority 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Seniority 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6767400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Medium 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160829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Entry-level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Entry-level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7013443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Mid-Senior 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Mid-Senior 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7240844"/>
                  </a:ext>
                </a:extLst>
              </a:tr>
              <a:tr h="3063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Medium level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180" marR="3180" marT="318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637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8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24032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Elaboration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process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80450" y="98072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620688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collected have been processed by using the text mining software KH Coder. The elaboration steps can be structured as follows:</a:t>
            </a:r>
          </a:p>
          <a:p>
            <a:pPr algn="just">
              <a:spcBef>
                <a:spcPts val="600"/>
              </a:spcBef>
            </a:pPr>
            <a:r>
              <a:rPr lang="en-GB" sz="2000" b="1" dirty="0" smtClean="0">
                <a:solidFill>
                  <a:srgbClr val="4E80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Determination of Occurrences: word count absolute frequencies of. </a:t>
            </a:r>
          </a:p>
          <a:p>
            <a:pPr algn="just">
              <a:spcBef>
                <a:spcPts val="600"/>
              </a:spcBef>
            </a:pPr>
            <a:r>
              <a:rPr lang="en-GB" sz="2000" b="1" dirty="0" smtClean="0">
                <a:solidFill>
                  <a:srgbClr val="4E80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Concordance Analysis. Definition of significant concepts and analysis of context concordance.</a:t>
            </a:r>
          </a:p>
          <a:p>
            <a:pPr algn="just">
              <a:spcBef>
                <a:spcPts val="600"/>
              </a:spcBef>
            </a:pPr>
            <a:r>
              <a:rPr lang="en-GB" sz="2000" b="1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Language-Specificity analysis. Based on cross-tabulation and chi-square analysis. Relevance of differences between concepts related to management accountant and data-analyst</a:t>
            </a:r>
          </a:p>
          <a:p>
            <a:pPr algn="just">
              <a:spcBef>
                <a:spcPts val="600"/>
              </a:spcBef>
            </a:pPr>
            <a:r>
              <a:rPr lang="en-GB" sz="2000" b="1" dirty="0" smtClean="0">
                <a:solidFill>
                  <a:srgbClr val="0449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Co-occurrence analysis. Based on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Jaccard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index. Relevance of similarities between concepts related to management accountant and data-analyst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5275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>
                <a:solidFill>
                  <a:srgbClr val="53870D"/>
                </a:solidFill>
                <a:latin typeface="Arial" panose="020B0604020202020204" pitchFamily="34" charset="0"/>
              </a:rPr>
              <a:t>Language-</a:t>
            </a:r>
            <a:r>
              <a:rPr lang="it-IT" altLang="it-IT" sz="1800" b="1" dirty="0" err="1">
                <a:solidFill>
                  <a:srgbClr val="53870D"/>
                </a:solidFill>
                <a:latin typeface="Arial" panose="020B0604020202020204" pitchFamily="34" charset="0"/>
              </a:rPr>
              <a:t>Specificity</a:t>
            </a:r>
            <a:r>
              <a:rPr lang="it-IT" altLang="it-IT" sz="1800" b="1" dirty="0">
                <a:solidFill>
                  <a:srgbClr val="53870D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800" b="1" dirty="0" err="1">
                <a:solidFill>
                  <a:srgbClr val="53870D"/>
                </a:solidFill>
                <a:latin typeface="Arial" panose="020B0604020202020204" pitchFamily="34" charset="0"/>
              </a:rPr>
              <a:t>analysis</a:t>
            </a:r>
            <a:r>
              <a:rPr lang="it-IT" altLang="it-IT" sz="1800" b="1" dirty="0">
                <a:solidFill>
                  <a:srgbClr val="53870D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(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Competencies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)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572396" y="6926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26054"/>
              </p:ext>
            </p:extLst>
          </p:nvPr>
        </p:nvGraphicFramePr>
        <p:xfrm>
          <a:off x="683568" y="966560"/>
          <a:ext cx="3733800" cy="1981200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xmlns="" val="1253844169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accountant</a:t>
                      </a:r>
                      <a:endParaRPr lang="en-GB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4565646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 Degree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9774626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Management engineering Degree 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91896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Structured companies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1518124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Audit companies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6684119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Control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339414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ERP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7238538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56975"/>
              </p:ext>
            </p:extLst>
          </p:nvPr>
        </p:nvGraphicFramePr>
        <p:xfrm>
          <a:off x="4860032" y="966560"/>
          <a:ext cx="3600400" cy="5270752"/>
        </p:xfrm>
        <a:graphic>
          <a:graphicData uri="http://schemas.openxmlformats.org/drawingml/2006/table">
            <a:tbl>
              <a:tblPr/>
              <a:tblGrid>
                <a:gridCol w="3600400">
                  <a:extLst>
                    <a:ext uri="{9D8B030D-6E8A-4147-A177-3AD203B41FA5}">
                      <a16:colId xmlns:a16="http://schemas.microsoft.com/office/drawing/2014/main" xmlns="" val="2052028289"/>
                    </a:ext>
                  </a:extLst>
                </a:gridCol>
              </a:tblGrid>
              <a:tr h="58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Analyst</a:t>
                      </a:r>
                      <a:endParaRPr lang="en-GB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6637883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Engineering Degree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9512622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Sciences Degree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2276872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Statistics Degree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0590918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Degree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2614229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Statistics Degree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9465971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Team working abilities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1672717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Relational abilities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0346946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Communication abilities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1630885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Customer interaction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4233119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tools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0286105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intelligence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2585038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Big</a:t>
                      </a:r>
                      <a:r>
                        <a:rPr lang="en-GB" sz="18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9055523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Analytics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2361251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Coding languages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6828415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QlikView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5624798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9042871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r>
                        <a:rPr lang="en-GB" sz="1800" b="0" i="0" u="none" strike="noStrike" baseline="0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noProof="0" dirty="0" smtClean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Visualization</a:t>
                      </a:r>
                      <a:endParaRPr lang="en-GB" sz="1800" b="0" i="0" u="none" strike="noStrike" noProof="0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7000775"/>
                  </a:ext>
                </a:extLst>
              </a:tr>
              <a:tr h="2316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r>
                        <a:rPr lang="en-GB" sz="18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Analysis</a:t>
                      </a: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88" marR="3088" marT="3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1311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0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62038" y="187603"/>
            <a:ext cx="5211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altLang="it-IT" sz="1800" b="1" dirty="0">
                <a:solidFill>
                  <a:srgbClr val="53870D"/>
                </a:solidFill>
                <a:latin typeface="Arial" panose="020B0604020202020204" pitchFamily="34" charset="0"/>
              </a:rPr>
              <a:t>Language-</a:t>
            </a:r>
            <a:r>
              <a:rPr lang="it-IT" altLang="it-IT" sz="1800" b="1" dirty="0" err="1">
                <a:solidFill>
                  <a:srgbClr val="53870D"/>
                </a:solidFill>
                <a:latin typeface="Arial" panose="020B0604020202020204" pitchFamily="34" charset="0"/>
              </a:rPr>
              <a:t>Specificity</a:t>
            </a:r>
            <a:r>
              <a:rPr lang="it-IT" altLang="it-IT" sz="1800" b="1" dirty="0">
                <a:solidFill>
                  <a:srgbClr val="53870D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analysis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 (Job </a:t>
            </a:r>
            <a:r>
              <a:rPr lang="it-IT" altLang="it-IT" sz="1800" b="1" dirty="0" err="1" smtClean="0">
                <a:solidFill>
                  <a:srgbClr val="53870D"/>
                </a:solidFill>
                <a:latin typeface="Arial" panose="020B0604020202020204" pitchFamily="34" charset="0"/>
              </a:rPr>
              <a:t>functions</a:t>
            </a:r>
            <a:r>
              <a:rPr lang="it-IT" altLang="it-IT" sz="1800" b="1" dirty="0" smtClean="0">
                <a:solidFill>
                  <a:srgbClr val="53870D"/>
                </a:solidFill>
                <a:latin typeface="Arial" panose="020B0604020202020204" pitchFamily="34" charset="0"/>
              </a:rPr>
              <a:t>)</a:t>
            </a:r>
            <a:endParaRPr lang="it-IT" altLang="it-IT" sz="1800" b="1" dirty="0">
              <a:solidFill>
                <a:srgbClr val="53870D"/>
              </a:solidFill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572396" y="6926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32948"/>
              </p:ext>
            </p:extLst>
          </p:nvPr>
        </p:nvGraphicFramePr>
        <p:xfrm>
          <a:off x="755576" y="875910"/>
          <a:ext cx="3581400" cy="282702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911086200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Accountant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858500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 analysis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2559758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Contribution margin analysis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8127878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Analysis of variances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7144443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Analysis of inventories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299121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 statement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1720317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Management control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655226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Reporting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2956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Forecasting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125947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Budgeting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8724212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95445"/>
              </p:ext>
            </p:extLst>
          </p:nvPr>
        </p:nvGraphicFramePr>
        <p:xfrm>
          <a:off x="4644008" y="880850"/>
          <a:ext cx="3744416" cy="4996422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1696587268"/>
                    </a:ext>
                  </a:extLst>
                </a:gridCol>
              </a:tblGrid>
              <a:tr h="24445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Analyst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3753960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analysis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9637770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Performance measurement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2256151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Predictive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analysis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5240621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Simulation analysis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8870091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Big data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5848136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Analytics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7973896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 analytics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1408731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mining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0069824"/>
                  </a:ext>
                </a:extLst>
              </a:tr>
              <a:tr h="24445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intelligence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5973822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visualization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2603649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media analysis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364525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Text analysis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6604303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Customer profiling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4039380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CRM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0738921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Advertising campaign support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3895381"/>
                  </a:ext>
                </a:extLst>
              </a:tr>
              <a:tr h="241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Strategic support</a:t>
                      </a: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0625188"/>
                  </a:ext>
                </a:extLst>
              </a:tr>
              <a:tr h="24445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Support</a:t>
                      </a:r>
                      <a:r>
                        <a:rPr lang="it-IT" sz="1800" b="0" i="0" u="none" strike="noStrike" dirty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 new </a:t>
                      </a:r>
                      <a:r>
                        <a:rPr lang="it-IT" sz="1800" b="0" i="0" u="none" strike="noStrike" dirty="0" err="1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product</a:t>
                      </a:r>
                      <a:r>
                        <a:rPr lang="it-IT" sz="1800" b="0" i="0" u="none" strike="noStrike" dirty="0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800" b="0" i="0" u="none" strike="noStrike" dirty="0" err="1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development</a:t>
                      </a:r>
                      <a:endParaRPr lang="it-IT" sz="1800" b="0" i="0" u="none" strike="noStrike" dirty="0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9" marR="3259" marT="32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063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1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1375</Words>
  <Application>Microsoft Office PowerPoint</Application>
  <PresentationFormat>Presentación en pantalla (4:3)</PresentationFormat>
  <Paragraphs>191</Paragraphs>
  <Slides>12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Struttura predefinita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Francesca</dc:creator>
  <cp:lastModifiedBy>usuario</cp:lastModifiedBy>
  <cp:revision>230</cp:revision>
  <cp:lastPrinted>2019-03-12T09:31:03Z</cp:lastPrinted>
  <dcterms:created xsi:type="dcterms:W3CDTF">2006-02-09T14:42:54Z</dcterms:created>
  <dcterms:modified xsi:type="dcterms:W3CDTF">2019-03-20T09:53:53Z</dcterms:modified>
</cp:coreProperties>
</file>